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73" r:id="rId2"/>
    <p:sldId id="329" r:id="rId3"/>
    <p:sldId id="335" r:id="rId4"/>
    <p:sldId id="363" r:id="rId5"/>
    <p:sldId id="345" r:id="rId6"/>
    <p:sldId id="330" r:id="rId7"/>
    <p:sldId id="344" r:id="rId8"/>
    <p:sldId id="338" r:id="rId9"/>
    <p:sldId id="347" r:id="rId10"/>
    <p:sldId id="348" r:id="rId11"/>
    <p:sldId id="349" r:id="rId12"/>
    <p:sldId id="350" r:id="rId13"/>
    <p:sldId id="351" r:id="rId14"/>
    <p:sldId id="352" r:id="rId15"/>
    <p:sldId id="353" r:id="rId16"/>
    <p:sldId id="354" r:id="rId17"/>
    <p:sldId id="355" r:id="rId18"/>
    <p:sldId id="356" r:id="rId19"/>
    <p:sldId id="343" r:id="rId20"/>
    <p:sldId id="357" r:id="rId21"/>
    <p:sldId id="358" r:id="rId22"/>
    <p:sldId id="359" r:id="rId23"/>
    <p:sldId id="360" r:id="rId24"/>
    <p:sldId id="361" r:id="rId25"/>
    <p:sldId id="332" r:id="rId26"/>
    <p:sldId id="333" r:id="rId27"/>
    <p:sldId id="337" r:id="rId28"/>
    <p:sldId id="334" r:id="rId29"/>
    <p:sldId id="346" r:id="rId30"/>
    <p:sldId id="336" r:id="rId31"/>
    <p:sldId id="362" r:id="rId32"/>
    <p:sldId id="331" r:id="rId33"/>
    <p:sldId id="32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Jenner" initials="MJ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212121"/>
    <a:srgbClr val="E5E5E5"/>
    <a:srgbClr val="E0DF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034C4-6790-4244-A83E-2C69A4907476}" v="76" dt="2020-11-23T06:08:44.3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71"/>
    <p:restoredTop sz="96327"/>
  </p:normalViewPr>
  <p:slideViewPr>
    <p:cSldViewPr snapToGrid="0" snapToObjects="1" showGuides="1">
      <p:cViewPr varScale="1">
        <p:scale>
          <a:sx n="89" d="100"/>
          <a:sy n="89" d="100"/>
        </p:scale>
        <p:origin x="176" y="1824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9" d="100"/>
        <a:sy n="7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7-21T13:56:37.684" idx="8">
    <p:pos x="4247" y="996"/>
    <p:text>NOTE new alternative image/layout variations on this title slide are now available. 
Select 'Layout' in the 'Slides section under the HOME menu tab to see the various options.</p:text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03FF15-59C9-0143-8D2F-5920F451D88A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44CA5-311B-2840-A1E4-7D8215EFC8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1056282" y="2037528"/>
            <a:ext cx="10079444" cy="1345390"/>
          </a:xfrm>
        </p:spPr>
        <p:txBody>
          <a:bodyPr anchor="b">
            <a:normAutofit/>
          </a:bodyPr>
          <a:lstStyle>
            <a:lvl1pPr algn="ctr">
              <a:defRPr sz="3600" spc="454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2" y="3498127"/>
            <a:ext cx="9144000" cy="691273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181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342907" indent="0" algn="ctr">
              <a:buNone/>
              <a:defRPr sz="1500"/>
            </a:lvl2pPr>
            <a:lvl3pPr marL="685813" indent="0" algn="ctr">
              <a:buNone/>
              <a:defRPr sz="1350"/>
            </a:lvl3pPr>
            <a:lvl4pPr marL="1028720" indent="0" algn="ctr">
              <a:buNone/>
              <a:defRPr sz="1200"/>
            </a:lvl4pPr>
            <a:lvl5pPr marL="1371627" indent="0" algn="ctr">
              <a:buNone/>
              <a:defRPr sz="1200"/>
            </a:lvl5pPr>
            <a:lvl6pPr marL="1714534" indent="0" algn="ctr">
              <a:buNone/>
              <a:defRPr sz="1200"/>
            </a:lvl6pPr>
            <a:lvl7pPr marL="2057440" indent="0" algn="ctr">
              <a:buNone/>
              <a:defRPr sz="1200"/>
            </a:lvl7pPr>
            <a:lvl8pPr marL="2400347" indent="0" algn="ctr">
              <a:buNone/>
              <a:defRPr sz="1200"/>
            </a:lvl8pPr>
            <a:lvl9pPr marL="2743254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160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3723" cy="685914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744481" y="2187733"/>
            <a:ext cx="10704765" cy="1345390"/>
          </a:xfrm>
        </p:spPr>
        <p:txBody>
          <a:bodyPr anchor="b">
            <a:normAutofit/>
          </a:bodyPr>
          <a:lstStyle>
            <a:lvl1pPr algn="ctr">
              <a:defRPr sz="2722" spc="45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AMEND title</a:t>
            </a:r>
            <a:endParaRPr lang="en-GB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59676" y="3648333"/>
            <a:ext cx="7274373" cy="691273"/>
          </a:xfrm>
        </p:spPr>
        <p:txBody>
          <a:bodyPr>
            <a:normAutofit/>
          </a:bodyPr>
          <a:lstStyle>
            <a:lvl1pPr marL="0" indent="0" algn="ct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903" indent="0" algn="ctr">
              <a:buNone/>
              <a:defRPr sz="1500"/>
            </a:lvl2pPr>
            <a:lvl3pPr marL="685804" indent="0" algn="ctr">
              <a:buNone/>
              <a:defRPr sz="1350"/>
            </a:lvl3pPr>
            <a:lvl4pPr marL="1028707" indent="0" algn="ctr">
              <a:buNone/>
              <a:defRPr sz="1200"/>
            </a:lvl4pPr>
            <a:lvl5pPr marL="1371609" indent="0" algn="ctr">
              <a:buNone/>
              <a:defRPr sz="1200"/>
            </a:lvl5pPr>
            <a:lvl6pPr marL="1714511" indent="0" algn="ctr">
              <a:buNone/>
              <a:defRPr sz="1200"/>
            </a:lvl6pPr>
            <a:lvl7pPr marL="2057413" indent="0" algn="ctr">
              <a:buNone/>
              <a:defRPr sz="1200"/>
            </a:lvl7pPr>
            <a:lvl8pPr marL="2400316" indent="0" algn="ctr">
              <a:buNone/>
              <a:defRPr sz="1200"/>
            </a:lvl8pPr>
            <a:lvl9pPr marL="2743218" indent="0" algn="ctr">
              <a:buNone/>
              <a:defRPr sz="1200"/>
            </a:lvl9pPr>
          </a:lstStyle>
          <a:p>
            <a:r>
              <a:rPr lang="en-US" dirty="0"/>
              <a:t>Click to AMEND subtitle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1384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233">
          <p15:clr>
            <a:srgbClr val="FBAE40"/>
          </p15:clr>
        </p15:guide>
        <p15:guide id="3" orient="horz" pos="48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0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1"/>
          </a:xfrm>
        </p:spPr>
        <p:txBody>
          <a:bodyPr anchor="b">
            <a:normAutofit/>
          </a:bodyPr>
          <a:lstStyle>
            <a:lvl1pPr algn="r">
              <a:defRPr sz="2723" spc="45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9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2" indent="0" algn="ctr">
              <a:buNone/>
              <a:defRPr sz="1351"/>
            </a:lvl3pPr>
            <a:lvl4pPr marL="1028689" indent="0" algn="ctr">
              <a:buNone/>
              <a:defRPr sz="1200"/>
            </a:lvl4pPr>
            <a:lvl5pPr marL="1371584" indent="0" algn="ctr">
              <a:buNone/>
              <a:defRPr sz="1200"/>
            </a:lvl5pPr>
            <a:lvl6pPr marL="1714480" indent="0" algn="ctr">
              <a:buNone/>
              <a:defRPr sz="1200"/>
            </a:lvl6pPr>
            <a:lvl7pPr marL="2057375" indent="0" algn="ctr">
              <a:buNone/>
              <a:defRPr sz="1200"/>
            </a:lvl7pPr>
            <a:lvl8pPr marL="2400271" indent="0" algn="ctr">
              <a:buNone/>
              <a:defRPr sz="1200"/>
            </a:lvl8pPr>
            <a:lvl9pPr marL="2743167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orient="horz" pos="2693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2339288" y="4702106"/>
            <a:ext cx="9144000" cy="1345391"/>
          </a:xfrm>
        </p:spPr>
        <p:txBody>
          <a:bodyPr anchor="b">
            <a:normAutofit/>
          </a:bodyPr>
          <a:lstStyle>
            <a:lvl1pPr algn="r">
              <a:defRPr sz="2723" spc="455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339288" y="6162709"/>
            <a:ext cx="9144000" cy="691273"/>
          </a:xfrm>
        </p:spPr>
        <p:txBody>
          <a:bodyPr>
            <a:normAutofit/>
          </a:bodyPr>
          <a:lstStyle>
            <a:lvl1pPr marL="0" indent="0" algn="r">
              <a:buNone/>
              <a:defRPr sz="1361" cap="all" spc="181" baseline="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2" indent="0" algn="ctr">
              <a:buNone/>
              <a:defRPr sz="1351"/>
            </a:lvl3pPr>
            <a:lvl4pPr marL="1028689" indent="0" algn="ctr">
              <a:buNone/>
              <a:defRPr sz="1200"/>
            </a:lvl4pPr>
            <a:lvl5pPr marL="1371584" indent="0" algn="ctr">
              <a:buNone/>
              <a:defRPr sz="1200"/>
            </a:lvl5pPr>
            <a:lvl6pPr marL="1714480" indent="0" algn="ctr">
              <a:buNone/>
              <a:defRPr sz="1200"/>
            </a:lvl6pPr>
            <a:lvl7pPr marL="2057375" indent="0" algn="ctr">
              <a:buNone/>
              <a:defRPr sz="1200"/>
            </a:lvl7pPr>
            <a:lvl8pPr marL="2400271" indent="0" algn="ctr">
              <a:buNone/>
              <a:defRPr sz="1200"/>
            </a:lvl8pPr>
            <a:lvl9pPr marL="2743167" indent="0" algn="ctr">
              <a:buNone/>
              <a:defRPr sz="1200"/>
            </a:lvl9pPr>
          </a:lstStyle>
          <a:p>
            <a:r>
              <a:rPr lang="en-US" dirty="0"/>
              <a:t>Click to edit subtitle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009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7F123-F7F6-8E4E-B5F7-41A360CBF899}" type="datetimeFigureOut">
              <a:rPr lang="en-GB" smtClean="0"/>
              <a:t>23/11/2020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E1193-DA6B-6C42-8CD0-02C140F3B2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1" r:id="rId3"/>
    <p:sldLayoutId id="2147483662" r:id="rId4"/>
    <p:sldLayoutId id="2147483663" r:id="rId5"/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rial-ui.com/components/modal/" TargetMode="Externa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hots/1817911-Product-Quick-View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ribbble.com/pixedelic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bbble.com/search/modal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myui.com/tag/modal-window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modal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modal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etuikit.com/docs/modal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nerdplusdog/a-how-to-guide-for-modal-boxes-with-javascript-html-and-css-6a49d063987e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ui.com/components/modal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nngroup.com/articles/overuse-of-overlays/" TargetMode="Externa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rial-ui.com/components/modal/" TargetMode="External"/><Relationship Id="rId2" Type="http://schemas.openxmlformats.org/officeDocument/2006/relationships/hyperlink" Target="https://material.io/design/components/dialogs.html" TargetMode="Externa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ui-patterns.com/patterns/modal-window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ui-patterns.com/patterns/modal-window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54"/>
          <p:cNvSpPr>
            <a:spLocks noGrp="1"/>
          </p:cNvSpPr>
          <p:nvPr>
            <p:ph type="ctrTitle"/>
          </p:nvPr>
        </p:nvSpPr>
        <p:spPr>
          <a:xfrm>
            <a:off x="2959992" y="4048018"/>
            <a:ext cx="8762110" cy="1558269"/>
          </a:xfrm>
        </p:spPr>
        <p:txBody>
          <a:bodyPr>
            <a:noAutofit/>
          </a:bodyPr>
          <a:lstStyle/>
          <a:p>
            <a:pPr algn="r"/>
            <a:r>
              <a:rPr lang="en-GB" sz="5000" dirty="0">
                <a:solidFill>
                  <a:srgbClr val="FF0000"/>
                </a:solidFill>
                <a:latin typeface="Trebuchet MS" panose="020B0703020202090204" pitchFamily="34" charset="0"/>
              </a:rPr>
              <a:t>Modals, Dialogs, </a:t>
            </a:r>
            <a:br>
              <a:rPr lang="en-GB" sz="5000" dirty="0">
                <a:solidFill>
                  <a:srgbClr val="FF0000"/>
                </a:solidFill>
                <a:latin typeface="Trebuchet MS" panose="020B0703020202090204" pitchFamily="34" charset="0"/>
              </a:rPr>
            </a:br>
            <a:r>
              <a:rPr lang="en-GB" sz="5000" dirty="0">
                <a:solidFill>
                  <a:srgbClr val="FF0000"/>
                </a:solidFill>
                <a:latin typeface="Trebuchet MS" panose="020B0703020202090204" pitchFamily="34" charset="0"/>
              </a:rPr>
              <a:t>Popovers &amp; Lightboxes</a:t>
            </a:r>
            <a:endParaRPr lang="en-GB" sz="5000" b="1" dirty="0">
              <a:solidFill>
                <a:srgbClr val="FF0000"/>
              </a:solidFill>
              <a:latin typeface="Trebuchet MS" panose="020B0703020202090204" pitchFamily="34" charset="0"/>
            </a:endParaRPr>
          </a:p>
        </p:txBody>
      </p:sp>
      <p:sp>
        <p:nvSpPr>
          <p:cNvPr id="56" name="Subtitle 55"/>
          <p:cNvSpPr>
            <a:spLocks noGrp="1"/>
          </p:cNvSpPr>
          <p:nvPr>
            <p:ph type="subTitle" idx="1"/>
          </p:nvPr>
        </p:nvSpPr>
        <p:spPr>
          <a:xfrm>
            <a:off x="2578102" y="5791222"/>
            <a:ext cx="9144000" cy="691273"/>
          </a:xfrm>
        </p:spPr>
        <p:txBody>
          <a:bodyPr>
            <a:normAutofit/>
          </a:bodyPr>
          <a:lstStyle/>
          <a:p>
            <a:pPr algn="r"/>
            <a:r>
              <a:rPr lang="en-GB" dirty="0"/>
              <a:t>Computing – </a:t>
            </a:r>
            <a:r>
              <a:rPr lang="en-GB" dirty="0">
                <a:ea typeface="+mn-lt"/>
                <a:cs typeface="+mn-lt"/>
              </a:rPr>
              <a:t>Faculty of Business, Law and Digital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139895-420B-A842-874F-F7B8A5E0C892}"/>
              </a:ext>
            </a:extLst>
          </p:cNvPr>
          <p:cNvSpPr/>
          <p:nvPr/>
        </p:nvSpPr>
        <p:spPr>
          <a:xfrm>
            <a:off x="183775" y="6330091"/>
            <a:ext cx="19335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 err="1">
                <a:solidFill>
                  <a:srgbClr val="FFFFFF"/>
                </a:solidFill>
                <a:latin typeface="Trebuchet MS" panose="020B0703020202090204" pitchFamily="34" charset="0"/>
              </a:rPr>
              <a:t>martin.reid@solent.ac.uk</a:t>
            </a:r>
            <a:endParaRPr lang="en-GB" sz="1200" dirty="0">
              <a:solidFill>
                <a:srgbClr val="FFFFFF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29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1655AD3-3BF5-2443-A00C-32E92FF76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95500"/>
            <a:ext cx="100584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8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6A11068A-3BDA-0746-B6BC-2FD84AB11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963" y="24536"/>
            <a:ext cx="10325100" cy="6756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271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8F9A3D4E-8995-5F4A-851D-0DF26777A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471" y="0"/>
            <a:ext cx="5856084" cy="64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524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3A312FB-E237-474B-8481-9C4A14F64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388" y="0"/>
            <a:ext cx="6279223" cy="64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28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C358BF5-B6B2-4343-B6E5-3D7F62823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346" y="24536"/>
            <a:ext cx="7916334" cy="631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69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C5EC98F-736F-8F4D-B534-81951B326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46" y="-71440"/>
            <a:ext cx="910670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015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756D1A1C-12EA-BC4D-A77D-F01602E87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8714" y="0"/>
            <a:ext cx="5954572" cy="646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399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D8246D-1CD3-664E-88D5-134F5176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13" y="0"/>
            <a:ext cx="103378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7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CB2B74F-3C54-8445-9A13-B5B95CBAD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304800"/>
            <a:ext cx="103251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9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007C5B7E-AA7C-E147-9218-61DD07543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39700"/>
            <a:ext cx="10160000" cy="6578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7D07DF-4436-9A40-B4CC-C18C92875A92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26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136312-AEFB-0A4F-821E-8BF5463AE854}"/>
              </a:ext>
            </a:extLst>
          </p:cNvPr>
          <p:cNvSpPr/>
          <p:nvPr/>
        </p:nvSpPr>
        <p:spPr>
          <a:xfrm>
            <a:off x="720903" y="1684276"/>
            <a:ext cx="1075019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i="1" dirty="0">
                <a:solidFill>
                  <a:schemeClr val="bg2"/>
                </a:solidFill>
                <a:latin typeface="Trebuchet MS" panose="020B0703020202090204" pitchFamily="34" charset="0"/>
              </a:rPr>
              <a:t>“The modal component provides a solid </a:t>
            </a:r>
            <a:br>
              <a:rPr lang="en-GB" sz="4400" b="1" i="1" dirty="0">
                <a:solidFill>
                  <a:schemeClr val="bg2"/>
                </a:solidFill>
                <a:latin typeface="Trebuchet MS" panose="020B0703020202090204" pitchFamily="34" charset="0"/>
              </a:rPr>
            </a:br>
            <a:r>
              <a:rPr lang="en-GB" sz="4400" b="1" i="1" dirty="0">
                <a:solidFill>
                  <a:schemeClr val="bg2"/>
                </a:solidFill>
                <a:latin typeface="Trebuchet MS" panose="020B0703020202090204" pitchFamily="34" charset="0"/>
              </a:rPr>
              <a:t>foundation for creating dialogs,</a:t>
            </a:r>
            <a:br>
              <a:rPr lang="en-GB" sz="4400" dirty="0">
                <a:solidFill>
                  <a:schemeClr val="bg2"/>
                </a:solidFill>
                <a:latin typeface="Trebuchet MS" panose="020B0703020202090204" pitchFamily="34" charset="0"/>
              </a:rPr>
            </a:br>
            <a:r>
              <a:rPr lang="en-GB" sz="4400" b="1" i="1" dirty="0">
                <a:solidFill>
                  <a:schemeClr val="bg2"/>
                </a:solidFill>
                <a:latin typeface="Trebuchet MS" panose="020B0703020202090204" pitchFamily="34" charset="0"/>
              </a:rPr>
              <a:t>popovers and lightboxes."</a:t>
            </a:r>
            <a:br>
              <a:rPr lang="en-GB" dirty="0">
                <a:solidFill>
                  <a:srgbClr val="333333"/>
                </a:solidFill>
                <a:latin typeface="Trebuchet MS" panose="020B0703020202090204" pitchFamily="34" charset="0"/>
              </a:rPr>
            </a:br>
            <a:endParaRPr lang="en-GB" dirty="0">
              <a:solidFill>
                <a:srgbClr val="333333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DC7204-7B78-324B-A7B0-1952A894A5F7}"/>
              </a:ext>
            </a:extLst>
          </p:cNvPr>
          <p:cNvSpPr/>
          <p:nvPr/>
        </p:nvSpPr>
        <p:spPr>
          <a:xfrm>
            <a:off x="255173" y="6406923"/>
            <a:ext cx="1175467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333333"/>
                </a:solidFill>
                <a:latin typeface="Trebuchet MS" panose="020B0703020202090204" pitchFamily="34" charset="0"/>
              </a:rPr>
              <a:t>MATERIALUI.COM., 2020</a:t>
            </a:r>
            <a:r>
              <a:rPr lang="en-GB" sz="1200" dirty="0">
                <a:solidFill>
                  <a:srgbClr val="333333"/>
                </a:solidFill>
                <a:latin typeface="Trebuchet MS" panose="020B0703020202090204" pitchFamily="34" charset="0"/>
              </a:rPr>
              <a:t>. React Modal component - Material-UI [viewed 23 November 2020].Available from: </a:t>
            </a:r>
            <a:r>
              <a:rPr lang="en-GB" sz="1200" dirty="0">
                <a:solidFill>
                  <a:srgbClr val="0066CB"/>
                </a:solidFill>
                <a:latin typeface="Trebuchet MS" panose="020B0703020202090204" pitchFamily="34" charset="0"/>
                <a:hlinkClick r:id="rId2"/>
              </a:rPr>
              <a:t>https://material-ui.com/components/modal/</a:t>
            </a:r>
            <a:endParaRPr lang="en-GB" sz="1200" dirty="0">
              <a:solidFill>
                <a:srgbClr val="333333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977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7EF71B31-28EE-DE42-98CE-29CB5B69C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0" y="1206500"/>
            <a:ext cx="7429500" cy="4445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47133D6-9DA5-0E47-B3E1-482B93890595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015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1E7BFA09-44E9-1F41-B745-89913E1E0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50" y="1441450"/>
            <a:ext cx="6946900" cy="39751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7D0670-6744-564D-8FEB-6BA340C99C11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08551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terfall chart&#10;&#10;Description automatically generated">
            <a:extLst>
              <a:ext uri="{FF2B5EF4-FFF2-40B4-BE49-F238E27FC236}">
                <a16:creationId xmlns:a16="http://schemas.microsoft.com/office/drawing/2014/main" id="{F58A5218-B751-3046-9592-B7E6996C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349250"/>
            <a:ext cx="7785100" cy="6159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C42E4D-20B3-8140-B3B3-BC25AE33DB78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45488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DA2BE85-9A26-934A-AA1A-D4AFDF7A2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279400"/>
            <a:ext cx="6527800" cy="62992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DC3978D-6488-2948-9AB0-C4F164295EBD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750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5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57ABAD6-F62E-3345-8CE4-DEDDB8B9B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1219200"/>
            <a:ext cx="8953500" cy="4419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1A0502-0703-5B4A-8259-5E129F87B5C5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52752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DF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F98B086-9E52-E042-AEB1-F481EC694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6" y="0"/>
            <a:ext cx="9288348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7C0B4D-506D-044C-88B9-D8C56EED1C35}"/>
              </a:ext>
            </a:extLst>
          </p:cNvPr>
          <p:cNvSpPr/>
          <p:nvPr/>
        </p:nvSpPr>
        <p:spPr>
          <a:xfrm>
            <a:off x="315238" y="6461384"/>
            <a:ext cx="1163667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MASIA.,M.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Product Quick View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https://dribbble.com/shots/1817911-Product-Quick-View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3CC8E-E1A2-3F40-8F29-EFAB205C99A8}"/>
              </a:ext>
            </a:extLst>
          </p:cNvPr>
          <p:cNvSpPr/>
          <p:nvPr/>
        </p:nvSpPr>
        <p:spPr>
          <a:xfrm>
            <a:off x="9073019" y="198090"/>
            <a:ext cx="26763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dirty="0">
                <a:solidFill>
                  <a:srgbClr val="3D3D4E"/>
                </a:solidFill>
                <a:latin typeface="Haas Grot Text R Web"/>
                <a:hlinkClick r:id="rId4"/>
              </a:rPr>
              <a:t>Manuel Masia @pixedelic</a:t>
            </a:r>
            <a:endParaRPr lang="en-GB" dirty="0">
              <a:solidFill>
                <a:srgbClr val="9E9E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690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18CB34B-AAEC-7840-8222-A78CF1769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527" y="0"/>
            <a:ext cx="950797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DDF5061-B295-084B-8B2A-625346731860}"/>
              </a:ext>
            </a:extLst>
          </p:cNvPr>
          <p:cNvSpPr/>
          <p:nvPr/>
        </p:nvSpPr>
        <p:spPr>
          <a:xfrm>
            <a:off x="8437194" y="6450997"/>
            <a:ext cx="35875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/>
            <a:r>
              <a:rPr lang="en-US" dirty="0">
                <a:hlinkClick r:id="rId3"/>
              </a:rPr>
              <a:t>https://dribbble.com/search/modal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612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A3B4F49A-5853-594B-ABAF-5729D69FC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95" y="0"/>
            <a:ext cx="10454609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99278D-B828-1846-A224-BB50FCF694F2}"/>
              </a:ext>
            </a:extLst>
          </p:cNvPr>
          <p:cNvSpPr/>
          <p:nvPr/>
        </p:nvSpPr>
        <p:spPr>
          <a:xfrm>
            <a:off x="245280" y="6461384"/>
            <a:ext cx="1177446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VINCENT, H., 2015.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Modal Window Design Inspiration &amp; Examples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https://codemyui.com/tag/modal-window/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6008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1C519ADB-B391-6544-92DC-26B646B8A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11" y="0"/>
            <a:ext cx="10959778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7D9E21-F401-AF4A-96E4-A98D0158FD44}"/>
              </a:ext>
            </a:extLst>
          </p:cNvPr>
          <p:cNvSpPr/>
          <p:nvPr/>
        </p:nvSpPr>
        <p:spPr>
          <a:xfrm>
            <a:off x="339225" y="6423806"/>
            <a:ext cx="1158657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OTTO, M.,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Modal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https://getbootstrap.com/docs/4.0/components/modal/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37971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9F8D892-8DF8-254A-B1F3-28B6D8C3D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307" y="0"/>
            <a:ext cx="9597386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7D9E21-F401-AF4A-96E4-A98D0158FD44}"/>
              </a:ext>
            </a:extLst>
          </p:cNvPr>
          <p:cNvSpPr/>
          <p:nvPr/>
        </p:nvSpPr>
        <p:spPr>
          <a:xfrm>
            <a:off x="339225" y="6423806"/>
            <a:ext cx="11586575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OTTO, M.,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Modal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https://getbootstrap.com/docs/4.0/components/modal/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6159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56426AE-38BB-0546-807F-77596EC95FA8}"/>
              </a:ext>
            </a:extLst>
          </p:cNvPr>
          <p:cNvSpPr/>
          <p:nvPr/>
        </p:nvSpPr>
        <p:spPr>
          <a:xfrm>
            <a:off x="8199277" y="6275633"/>
            <a:ext cx="36423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2C3E50"/>
                </a:solidFill>
                <a:latin typeface="Roboto" pitchFamily="2" charset="0"/>
                <a:hlinkClick r:id="rId2"/>
              </a:rPr>
              <a:t>https://getuikit.com/docs/modal</a:t>
            </a:r>
            <a:r>
              <a:rPr lang="en-GB" dirty="0">
                <a:solidFill>
                  <a:srgbClr val="2C3E50"/>
                </a:solidFill>
                <a:latin typeface="Roboto" pitchFamily="2" charset="0"/>
              </a:rPr>
              <a:t> </a:t>
            </a:r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3CE5B58-D950-F548-8703-76653BA59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98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0456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5B17394-7B77-8D47-9563-0B43379E31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8"/>
          <a:stretch/>
        </p:blipFill>
        <p:spPr>
          <a:xfrm>
            <a:off x="549418" y="0"/>
            <a:ext cx="11168320" cy="658242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9E099CC-8C0E-6C4C-819B-277C8F7578C9}"/>
              </a:ext>
            </a:extLst>
          </p:cNvPr>
          <p:cNvSpPr/>
          <p:nvPr/>
        </p:nvSpPr>
        <p:spPr>
          <a:xfrm>
            <a:off x="227556" y="6387033"/>
            <a:ext cx="11736887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GABBIE PIRAINO, 2019.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A How-To Guide for Modal Boxes with </a:t>
            </a:r>
            <a:r>
              <a:rPr lang="en-GB" sz="1200" i="1" dirty="0" err="1">
                <a:solidFill>
                  <a:srgbClr val="000000"/>
                </a:solidFill>
                <a:latin typeface="Trebuchet MS" panose="020B0703020202090204" pitchFamily="34" charset="0"/>
              </a:rPr>
              <a:t>Javascript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, HTML, and CSS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3"/>
              </a:rPr>
              <a:t>https://medium.com/@nerdplusdog/a-how-to-guide-for-modal-boxes-with-javascript-html-and-css-6a49d063987e</a:t>
            </a:r>
            <a:endParaRPr lang="en-GB" sz="1200" dirty="0">
              <a:solidFill>
                <a:srgbClr val="000000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76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94FC631-23D2-F94F-AAF7-7E0FD9C64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84" y="0"/>
            <a:ext cx="10844032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9D7E9CD-D2CC-B842-80CE-BE98FA4F03CC}"/>
              </a:ext>
            </a:extLst>
          </p:cNvPr>
          <p:cNvSpPr/>
          <p:nvPr/>
        </p:nvSpPr>
        <p:spPr>
          <a:xfrm>
            <a:off x="3583132" y="6330434"/>
            <a:ext cx="502573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dirty="0">
                <a:solidFill>
                  <a:srgbClr val="333333"/>
                </a:solidFill>
                <a:latin typeface="Trebuchet MS" panose="020B0703020202090204" pitchFamily="34" charset="0"/>
              </a:rPr>
              <a:t> </a:t>
            </a:r>
            <a:r>
              <a:rPr lang="en-GB" dirty="0">
                <a:solidFill>
                  <a:srgbClr val="0066CB"/>
                </a:solidFill>
                <a:latin typeface="Trebuchet MS" panose="020B0703020202090204" pitchFamily="34" charset="0"/>
                <a:hlinkClick r:id="rId3"/>
              </a:rPr>
              <a:t>https://material-ui.com/components/modal/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039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3D8D43-B8BC-4846-A818-DE8B37CA5F4D}"/>
              </a:ext>
            </a:extLst>
          </p:cNvPr>
          <p:cNvSpPr/>
          <p:nvPr/>
        </p:nvSpPr>
        <p:spPr>
          <a:xfrm>
            <a:off x="276595" y="6349455"/>
            <a:ext cx="11711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nngroup.com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., 2015.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Overuse of Overlays: How to Avoid Misusing Lightboxes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</a:t>
            </a:r>
            <a:b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</a:b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Available from: 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  <a:hlinkClick r:id="rId2"/>
              </a:rPr>
              <a:t>https://www.nngroup.com/articles/overuse-of-overlays/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 </a:t>
            </a:r>
          </a:p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sz="1200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30BE12-DC79-A841-8D0D-12AB15CC8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408"/>
          <a:stretch/>
        </p:blipFill>
        <p:spPr>
          <a:xfrm>
            <a:off x="0" y="0"/>
            <a:ext cx="12192000" cy="6225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9365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880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ade - Dialog - 2col" descr="Fade - Dialog - 2col">
            <a:hlinkClick r:id="" action="ppaction://media"/>
            <a:extLst>
              <a:ext uri="{FF2B5EF4-FFF2-40B4-BE49-F238E27FC236}">
                <a16:creationId xmlns:a16="http://schemas.microsoft.com/office/drawing/2014/main" id="{EBABE769-8D76-E240-95E8-B4CCA4844A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13" y="220663"/>
            <a:ext cx="12192000" cy="57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4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136312-AEFB-0A4F-821E-8BF5463AE854}"/>
              </a:ext>
            </a:extLst>
          </p:cNvPr>
          <p:cNvSpPr/>
          <p:nvPr/>
        </p:nvSpPr>
        <p:spPr>
          <a:xfrm>
            <a:off x="1089049" y="643622"/>
            <a:ext cx="10013902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</a:rPr>
              <a:t>“A </a:t>
            </a:r>
            <a: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Dialog</a:t>
            </a:r>
            <a: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</a:rPr>
              <a:t> is a type of </a:t>
            </a:r>
            <a: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modal</a:t>
            </a:r>
            <a: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</a:rPr>
              <a:t> window that appears in front of app content to provide critical information or ask for a decision. </a:t>
            </a:r>
            <a:b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</a:rPr>
            </a:br>
            <a:b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</a:rPr>
            </a:br>
            <a: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</a:rPr>
              <a:t>Dialogs disable all app functionality when they appear, and remain on screen until confirmed, dismissed, or a required action has been taken.</a:t>
            </a:r>
          </a:p>
          <a:p>
            <a:b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</a:rPr>
            </a:br>
            <a:r>
              <a:rPr lang="en-GB" sz="3200" i="1" dirty="0">
                <a:solidFill>
                  <a:schemeClr val="bg2"/>
                </a:solidFill>
                <a:latin typeface="Trebuchet MS" panose="020B0703020202090204" pitchFamily="34" charset="0"/>
              </a:rPr>
              <a:t>Dialogs are purposefully interruptive, so they should be used sparingly.</a:t>
            </a:r>
          </a:p>
          <a:p>
            <a:pPr algn="ctr"/>
            <a:br>
              <a:rPr lang="en-GB" i="1" dirty="0">
                <a:solidFill>
                  <a:schemeClr val="bg2"/>
                </a:solidFill>
                <a:latin typeface="Trebuchet MS" panose="020B0703020202090204" pitchFamily="34" charset="0"/>
              </a:rPr>
            </a:br>
            <a:endParaRPr lang="en-GB" i="1" dirty="0">
              <a:solidFill>
                <a:schemeClr val="bg2"/>
              </a:solidFill>
              <a:latin typeface="Trebuchet MS" panose="020B070302020209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DC7204-7B78-324B-A7B0-1952A894A5F7}"/>
              </a:ext>
            </a:extLst>
          </p:cNvPr>
          <p:cNvSpPr/>
          <p:nvPr/>
        </p:nvSpPr>
        <p:spPr>
          <a:xfrm>
            <a:off x="255173" y="6406923"/>
            <a:ext cx="11754679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rgbClr val="333333"/>
                </a:solidFill>
                <a:latin typeface="Trebuchet MS" panose="020B0703020202090204" pitchFamily="34" charset="0"/>
              </a:rPr>
              <a:t>MATERIALUI.COM., 2020</a:t>
            </a:r>
            <a:r>
              <a:rPr lang="en-GB" sz="1200" dirty="0">
                <a:solidFill>
                  <a:srgbClr val="333333"/>
                </a:solidFill>
                <a:latin typeface="Trebuchet MS" panose="020B0703020202090204" pitchFamily="34" charset="0"/>
              </a:rPr>
              <a:t>. React Modal component - Material-UI [viewed 23 November 2020].Available from: </a:t>
            </a:r>
            <a:r>
              <a:rPr lang="en-GB" sz="1200" dirty="0">
                <a:solidFill>
                  <a:srgbClr val="0066CB"/>
                </a:solidFill>
                <a:latin typeface="Trebuchet MS" panose="020B0703020202090204" pitchFamily="34" charset="0"/>
                <a:hlinkClick r:id="rId3"/>
              </a:rPr>
              <a:t>https://material-ui.com/components/modal/</a:t>
            </a:r>
            <a:endParaRPr lang="en-GB" sz="1200" dirty="0">
              <a:solidFill>
                <a:srgbClr val="333333"/>
              </a:solidFill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19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1E7011D-04D0-2B47-A4C8-52717E9060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6" b="183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EFDB32A-8B2F-BE46-9CCF-12BD584C95E1}"/>
              </a:ext>
            </a:extLst>
          </p:cNvPr>
          <p:cNvSpPr/>
          <p:nvPr/>
        </p:nvSpPr>
        <p:spPr>
          <a:xfrm>
            <a:off x="-1" y="6581001"/>
            <a:ext cx="1219200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1" dirty="0" err="1">
                <a:solidFill>
                  <a:srgbClr val="333333"/>
                </a:solidFill>
                <a:latin typeface="Open Sans" panose="020B0606030504020204" pitchFamily="34" charset="0"/>
              </a:rPr>
              <a:t>ui-patterns.com</a:t>
            </a:r>
            <a:r>
              <a:rPr lang="en-GB" sz="1200" b="1" dirty="0">
                <a:solidFill>
                  <a:srgbClr val="333333"/>
                </a:solidFill>
                <a:latin typeface="Open Sans" panose="020B0606030504020204" pitchFamily="34" charset="0"/>
              </a:rPr>
              <a:t>, 2020</a:t>
            </a:r>
            <a:r>
              <a:rPr lang="en-GB" sz="1200" dirty="0">
                <a:solidFill>
                  <a:srgbClr val="333333"/>
                </a:solidFill>
                <a:latin typeface="Open Sans" panose="020B0606030504020204" pitchFamily="34" charset="0"/>
              </a:rPr>
              <a:t>. </a:t>
            </a:r>
            <a:r>
              <a:rPr lang="en-GB" sz="1200" i="1" dirty="0">
                <a:solidFill>
                  <a:srgbClr val="333333"/>
                </a:solidFill>
                <a:latin typeface="Open Sans" panose="020B0606030504020204" pitchFamily="34" charset="0"/>
              </a:rPr>
              <a:t>Modal design pattern</a:t>
            </a:r>
            <a:r>
              <a:rPr lang="en-GB" sz="1200" dirty="0">
                <a:solidFill>
                  <a:srgbClr val="333333"/>
                </a:solidFill>
                <a:latin typeface="Open Sans" panose="020B0606030504020204" pitchFamily="34" charset="0"/>
              </a:rPr>
              <a:t> [viewed 23 November 2020]. Available from: </a:t>
            </a:r>
            <a:r>
              <a:rPr lang="en-GB" sz="1200" dirty="0">
                <a:solidFill>
                  <a:srgbClr val="0066CB"/>
                </a:solidFill>
                <a:latin typeface="Open Sans" panose="020B0606030504020204" pitchFamily="34" charset="0"/>
                <a:hlinkClick r:id="rId3"/>
              </a:rPr>
              <a:t>http://ui-patterns.com/patterns/modal-windows</a:t>
            </a:r>
            <a:endParaRPr lang="en-GB" sz="12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1767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799262CE-89BA-444E-BA5F-D1E300BB53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72"/>
          <a:stretch/>
        </p:blipFill>
        <p:spPr>
          <a:xfrm>
            <a:off x="1320005" y="-13250"/>
            <a:ext cx="9551989" cy="66062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7F1284-585A-CA4C-ADBF-41C1833AC8C4}"/>
              </a:ext>
            </a:extLst>
          </p:cNvPr>
          <p:cNvSpPr/>
          <p:nvPr/>
        </p:nvSpPr>
        <p:spPr>
          <a:xfrm>
            <a:off x="-1" y="6581001"/>
            <a:ext cx="12192000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b="1" dirty="0" err="1">
                <a:solidFill>
                  <a:srgbClr val="333333"/>
                </a:solidFill>
                <a:latin typeface="Open Sans" panose="020B0606030504020204" pitchFamily="34" charset="0"/>
              </a:rPr>
              <a:t>ui-patterns.com</a:t>
            </a:r>
            <a:r>
              <a:rPr lang="en-GB" sz="1200" b="1" dirty="0">
                <a:solidFill>
                  <a:srgbClr val="333333"/>
                </a:solidFill>
                <a:latin typeface="Open Sans" panose="020B0606030504020204" pitchFamily="34" charset="0"/>
              </a:rPr>
              <a:t>, 2020</a:t>
            </a:r>
            <a:r>
              <a:rPr lang="en-GB" sz="1200" dirty="0">
                <a:solidFill>
                  <a:srgbClr val="333333"/>
                </a:solidFill>
                <a:latin typeface="Open Sans" panose="020B0606030504020204" pitchFamily="34" charset="0"/>
              </a:rPr>
              <a:t>. </a:t>
            </a:r>
            <a:r>
              <a:rPr lang="en-GB" sz="1200" i="1" dirty="0">
                <a:solidFill>
                  <a:srgbClr val="333333"/>
                </a:solidFill>
                <a:latin typeface="Open Sans" panose="020B0606030504020204" pitchFamily="34" charset="0"/>
              </a:rPr>
              <a:t>Modal design pattern</a:t>
            </a:r>
            <a:r>
              <a:rPr lang="en-GB" sz="1200" dirty="0">
                <a:solidFill>
                  <a:srgbClr val="333333"/>
                </a:solidFill>
                <a:latin typeface="Open Sans" panose="020B0606030504020204" pitchFamily="34" charset="0"/>
              </a:rPr>
              <a:t> [viewed 23 November 2020]. Available from: </a:t>
            </a:r>
            <a:r>
              <a:rPr lang="en-GB" sz="1200" dirty="0">
                <a:solidFill>
                  <a:srgbClr val="0066CB"/>
                </a:solidFill>
                <a:latin typeface="Open Sans" panose="020B0606030504020204" pitchFamily="34" charset="0"/>
                <a:hlinkClick r:id="rId3"/>
              </a:rPr>
              <a:t>http://ui-patterns.com/patterns/modal-windows</a:t>
            </a:r>
            <a:endParaRPr lang="en-GB" sz="1200" dirty="0">
              <a:solidFill>
                <a:srgbClr val="333333"/>
              </a:solidFill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94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92F8EFE-AF87-B445-8A96-966292729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765" y="0"/>
            <a:ext cx="955447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994D918-0B1E-8A40-8385-0832EAF9573C}"/>
              </a:ext>
            </a:extLst>
          </p:cNvPr>
          <p:cNvSpPr/>
          <p:nvPr/>
        </p:nvSpPr>
        <p:spPr>
          <a:xfrm>
            <a:off x="1696186" y="6464132"/>
            <a:ext cx="887265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DESIGN, 2020. </a:t>
            </a:r>
            <a:r>
              <a:rPr lang="en-GB" sz="1200" i="1" dirty="0">
                <a:solidFill>
                  <a:srgbClr val="000000"/>
                </a:solidFill>
                <a:latin typeface="Trebuchet MS" panose="020B0703020202090204" pitchFamily="34" charset="0"/>
              </a:rPr>
              <a:t>Material Design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 [viewed 23 November 2020]. Available from: https://</a:t>
            </a:r>
            <a:r>
              <a:rPr lang="en-GB" sz="1200" dirty="0" err="1">
                <a:solidFill>
                  <a:srgbClr val="000000"/>
                </a:solidFill>
                <a:latin typeface="Trebuchet MS" panose="020B0703020202090204" pitchFamily="34" charset="0"/>
              </a:rPr>
              <a:t>material.io</a:t>
            </a:r>
            <a:r>
              <a:rPr lang="en-GB" sz="1200" dirty="0">
                <a:solidFill>
                  <a:srgbClr val="000000"/>
                </a:solidFill>
                <a:latin typeface="Trebuchet MS" panose="020B0703020202090204" pitchFamily="34" charset="0"/>
              </a:rPr>
              <a:t>/components/dialogs</a:t>
            </a:r>
            <a:r>
              <a:rPr lang="en-GB" dirty="0">
                <a:solidFill>
                  <a:srgbClr val="000000"/>
                </a:solidFill>
                <a:latin typeface="Trebuchet MS" panose="020B0703020202090204" pitchFamily="34" charset="0"/>
              </a:rPr>
              <a:t>‌</a:t>
            </a:r>
            <a:endParaRPr lang="en-GB" b="0" i="0" dirty="0">
              <a:solidFill>
                <a:srgbClr val="000000"/>
              </a:solidFill>
              <a:effectLst/>
              <a:latin typeface="Trebuchet MS" panose="020B0703020202090204" pitchFamily="34" charset="0"/>
            </a:endParaRP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03AE3444-1970-7042-88C3-1EB93D52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387350"/>
            <a:ext cx="101727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10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_SU_template_2020" id="{A5370062-BA9E-194F-8E58-3811970E6DF9}" vid="{21548FA0-9D80-374F-8C56-4F714AFA43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877</Words>
  <Application>Microsoft Macintosh PowerPoint</Application>
  <PresentationFormat>Widescreen</PresentationFormat>
  <Paragraphs>39</Paragraphs>
  <Slides>33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Haas Grot Text R Web</vt:lpstr>
      <vt:lpstr>Open Sans</vt:lpstr>
      <vt:lpstr>Roboto</vt:lpstr>
      <vt:lpstr>Trebuchet MS</vt:lpstr>
      <vt:lpstr>Office Theme</vt:lpstr>
      <vt:lpstr>Modals, Dialogs,  Popovers &amp; Lightboxes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Modals, Dialogs,  Popovers &amp; Lightboxes</dc:title>
  <dc:creator>Martin Reid</dc:creator>
  <cp:lastModifiedBy>Martin Reid</cp:lastModifiedBy>
  <cp:revision>1</cp:revision>
  <dcterms:created xsi:type="dcterms:W3CDTF">2020-11-23T05:02:21Z</dcterms:created>
  <dcterms:modified xsi:type="dcterms:W3CDTF">2020-11-23T06:18:50Z</dcterms:modified>
</cp:coreProperties>
</file>